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59" r:id="rId6"/>
    <p:sldId id="258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86" d="100"/>
          <a:sy n="86" d="100"/>
        </p:scale>
        <p:origin x="562" y="1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6D495-0E74-4B29-B0AB-A54B85DD9B8D}" type="datetimeFigureOut">
              <a:rPr lang="en-GB" smtClean="0"/>
              <a:t>29/05/2019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E23D6-434F-4AC2-A9C5-6AF43DBF71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40697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6D495-0E74-4B29-B0AB-A54B85DD9B8D}" type="datetimeFigureOut">
              <a:rPr lang="en-GB" smtClean="0"/>
              <a:t>29/05/2019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E23D6-434F-4AC2-A9C5-6AF43DBF71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78622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6D495-0E74-4B29-B0AB-A54B85DD9B8D}" type="datetimeFigureOut">
              <a:rPr lang="en-GB" smtClean="0"/>
              <a:t>29/05/2019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E23D6-434F-4AC2-A9C5-6AF43DBF71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1522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6D495-0E74-4B29-B0AB-A54B85DD9B8D}" type="datetimeFigureOut">
              <a:rPr lang="en-GB" smtClean="0"/>
              <a:t>29/05/2019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E23D6-434F-4AC2-A9C5-6AF43DBF71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5245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6D495-0E74-4B29-B0AB-A54B85DD9B8D}" type="datetimeFigureOut">
              <a:rPr lang="en-GB" smtClean="0"/>
              <a:t>29/05/2019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E23D6-434F-4AC2-A9C5-6AF43DBF71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73569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6D495-0E74-4B29-B0AB-A54B85DD9B8D}" type="datetimeFigureOut">
              <a:rPr lang="en-GB" smtClean="0"/>
              <a:t>29/05/2019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E23D6-434F-4AC2-A9C5-6AF43DBF71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96022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6D495-0E74-4B29-B0AB-A54B85DD9B8D}" type="datetimeFigureOut">
              <a:rPr lang="en-GB" smtClean="0"/>
              <a:t>29/05/2019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E23D6-434F-4AC2-A9C5-6AF43DBF71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47715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6D495-0E74-4B29-B0AB-A54B85DD9B8D}" type="datetimeFigureOut">
              <a:rPr lang="en-GB" smtClean="0"/>
              <a:t>29/05/2019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E23D6-434F-4AC2-A9C5-6AF43DBF71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08392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6D495-0E74-4B29-B0AB-A54B85DD9B8D}" type="datetimeFigureOut">
              <a:rPr lang="en-GB" smtClean="0"/>
              <a:t>29/05/2019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E23D6-434F-4AC2-A9C5-6AF43DBF71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8860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6D495-0E74-4B29-B0AB-A54B85DD9B8D}" type="datetimeFigureOut">
              <a:rPr lang="en-GB" smtClean="0"/>
              <a:t>29/05/2019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E23D6-434F-4AC2-A9C5-6AF43DBF71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78067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6D495-0E74-4B29-B0AB-A54B85DD9B8D}" type="datetimeFigureOut">
              <a:rPr lang="en-GB" smtClean="0"/>
              <a:t>29/05/2019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E23D6-434F-4AC2-A9C5-6AF43DBF71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8828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18" Type="http://schemas.openxmlformats.org/officeDocument/2006/relationships/image" Target="../media/image6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86D495-0E74-4B29-B0AB-A54B85DD9B8D}" type="datetimeFigureOut">
              <a:rPr lang="en-GB" smtClean="0"/>
              <a:t>29/05/2019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6E23D6-434F-4AC2-A9C5-6AF43DBF7167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Shape 15"/>
          <p:cNvPicPr preferRelativeResize="0"/>
          <p:nvPr userDrawn="1"/>
        </p:nvPicPr>
        <p:blipFill rotWithShape="1">
          <a:blip r:embed="rId13">
            <a:alphaModFix/>
          </a:blip>
          <a:srcRect/>
          <a:stretch/>
        </p:blipFill>
        <p:spPr>
          <a:xfrm>
            <a:off x="10938939" y="5793707"/>
            <a:ext cx="762000" cy="71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Shape 16"/>
          <p:cNvPicPr preferRelativeResize="0"/>
          <p:nvPr userDrawn="1"/>
        </p:nvPicPr>
        <p:blipFill rotWithShape="1">
          <a:blip r:embed="rId14">
            <a:alphaModFix/>
          </a:blip>
          <a:srcRect l="3783" t="6965" r="4324" b="5057"/>
          <a:stretch/>
        </p:blipFill>
        <p:spPr>
          <a:xfrm>
            <a:off x="7179445" y="5860297"/>
            <a:ext cx="1120500" cy="59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Shape 19"/>
          <p:cNvPicPr preferRelativeResize="0"/>
          <p:nvPr userDrawn="1"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360751" y="143000"/>
            <a:ext cx="2068713" cy="11382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/>
          <p:cNvSpPr txBox="1"/>
          <p:nvPr userDrawn="1"/>
        </p:nvSpPr>
        <p:spPr>
          <a:xfrm>
            <a:off x="360749" y="6009255"/>
            <a:ext cx="29915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n-GB" sz="900" b="0" i="0" u="none" strike="noStrike" dirty="0" smtClean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Join Dementia</a:t>
            </a:r>
            <a:r>
              <a:rPr lang="en-GB" sz="900" b="0" i="0" u="none" strike="noStrike" baseline="0" dirty="0" smtClean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 Research</a:t>
            </a:r>
            <a:r>
              <a:rPr lang="en-GB" sz="900" b="0" i="0" u="none" strike="noStrike" dirty="0" smtClean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 is funded by the Department of Health and Social Care and delivered  in partnership by</a:t>
            </a:r>
            <a:endParaRPr lang="en-GB" sz="900" b="0" dirty="0" smtClean="0">
              <a:effectLst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2163" y="5863185"/>
            <a:ext cx="1048576" cy="61305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9697" y="6043639"/>
            <a:ext cx="2437242" cy="288037"/>
          </a:xfrm>
          <a:prstGeom prst="rect">
            <a:avLst/>
          </a:prstGeom>
        </p:spPr>
      </p:pic>
      <p:pic>
        <p:nvPicPr>
          <p:cNvPr id="15" name="Picture 10" descr="https://lh5.googleusercontent.com/-PzGDBU6cmL-SjQVZcZHXcadYuHXuwR-tUMLatD2yBgbbqYa5JWUFKwd2kj668mjp5duDxdx1PryaJJ93jyqzKxWp1b6xZvu9vJCUw1Qk7ibjR8-lVE6-gZAA6Ngikq0kDaUhhQ8"/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4651" y="445240"/>
            <a:ext cx="826288" cy="330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Shape 13"/>
          <p:cNvSpPr/>
          <p:nvPr userDrawn="1"/>
        </p:nvSpPr>
        <p:spPr>
          <a:xfrm>
            <a:off x="0" y="5627335"/>
            <a:ext cx="12192000" cy="4571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</a:path>
            </a:pathLst>
          </a:custGeom>
          <a:noFill/>
          <a:ln w="9525" cap="flat" cmpd="sng">
            <a:solidFill>
              <a:srgbClr val="93959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37915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137"/>
          <p:cNvSpPr/>
          <p:nvPr/>
        </p:nvSpPr>
        <p:spPr>
          <a:xfrm>
            <a:off x="1" y="4948814"/>
            <a:ext cx="12192000" cy="3651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D007A"/>
              </a:buClr>
              <a:buFont typeface="Arial"/>
              <a:buNone/>
            </a:pPr>
            <a:r>
              <a:rPr lang="en-GB" sz="3200" b="1" i="0" u="none" strike="noStrike" cap="none" dirty="0">
                <a:solidFill>
                  <a:srgbClr val="C1007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www.joindementiaresearch.nihr.ac.uk</a:t>
            </a:r>
            <a:endParaRPr sz="1800" dirty="0">
              <a:solidFill>
                <a:srgbClr val="C1007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3837179" y="943049"/>
            <a:ext cx="3749453" cy="3749453"/>
          </a:xfrm>
          <a:prstGeom prst="ellipse">
            <a:avLst/>
          </a:prstGeom>
          <a:solidFill>
            <a:srgbClr val="C10070"/>
          </a:solidFill>
          <a:ln>
            <a:solidFill>
              <a:srgbClr val="C100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33" name="Rounded Rectangle 32"/>
          <p:cNvSpPr/>
          <p:nvPr/>
        </p:nvSpPr>
        <p:spPr>
          <a:xfrm>
            <a:off x="4161772" y="1688947"/>
            <a:ext cx="3334050" cy="523230"/>
          </a:xfrm>
          <a:prstGeom prst="round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>
              <a:defRPr/>
            </a:pPr>
            <a:r>
              <a:rPr lang="en-GB" sz="4400" b="1" dirty="0">
                <a:solidFill>
                  <a:schemeClr val="bg1"/>
                </a:solidFill>
                <a:latin typeface="Gotham Bold" panose="02000803030000020004" pitchFamily="2" charset="0"/>
              </a:rPr>
              <a:t>HELP</a:t>
            </a:r>
            <a:endParaRPr lang="en-GB" sz="4400" b="1" dirty="0">
              <a:solidFill>
                <a:schemeClr val="bg1"/>
              </a:solidFill>
              <a:latin typeface="Gotham Bold" panose="02000803030000020004" pitchFamily="2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194954" y="2061575"/>
            <a:ext cx="178125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GB" sz="4400" b="1" dirty="0">
                <a:solidFill>
                  <a:srgbClr val="FFFFFF"/>
                </a:solidFill>
                <a:latin typeface="Gotham Bold" panose="02000803030000020004" pitchFamily="2" charset="0"/>
                <a:ea typeface="+mn-ea"/>
                <a:cs typeface="+mn-cs"/>
              </a:rPr>
              <a:t>BEAT</a:t>
            </a:r>
            <a:endParaRPr lang="en-GB" sz="4400" b="1" dirty="0">
              <a:solidFill>
                <a:srgbClr val="FFFFFF"/>
              </a:solidFill>
              <a:latin typeface="Gotham Bold" panose="02000803030000020004" pitchFamily="2" charset="0"/>
              <a:ea typeface="+mn-ea"/>
              <a:cs typeface="+mn-cs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4187199" y="2548708"/>
            <a:ext cx="331853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GB" sz="4400" b="1" dirty="0">
                <a:solidFill>
                  <a:srgbClr val="FFFFFF"/>
                </a:solidFill>
                <a:latin typeface="Gotham Bold" panose="02000803030000020004" pitchFamily="2" charset="0"/>
                <a:ea typeface="+mn-ea"/>
              </a:rPr>
              <a:t>DEMENTIA</a:t>
            </a:r>
            <a:endParaRPr lang="en-GB" sz="4400" b="1" dirty="0">
              <a:solidFill>
                <a:srgbClr val="FFFFFF"/>
              </a:solidFill>
              <a:latin typeface="Gotham Bold" panose="02000803030000020004" pitchFamily="2" charset="0"/>
              <a:ea typeface="+mn-ea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4224829" y="3259957"/>
            <a:ext cx="298342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GB" sz="1900" b="1" dirty="0">
                <a:solidFill>
                  <a:srgbClr val="FFFFFF"/>
                </a:solidFill>
                <a:latin typeface="Gotham Bold" panose="02000803030000020004" pitchFamily="2" charset="0"/>
              </a:rPr>
              <a:t>Register your interest in vital research today</a:t>
            </a:r>
            <a:endParaRPr lang="en-GB" sz="1900" b="1" dirty="0">
              <a:solidFill>
                <a:srgbClr val="FFFFFF"/>
              </a:solidFill>
              <a:latin typeface="Gotham Bold" panose="02000803030000020004" pitchFamily="2" charset="0"/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1088959" y="1342935"/>
            <a:ext cx="2857923" cy="2857923"/>
            <a:chOff x="5917977" y="2275258"/>
            <a:chExt cx="2498235" cy="2498235"/>
          </a:xfrm>
        </p:grpSpPr>
        <p:sp>
          <p:nvSpPr>
            <p:cNvPr id="39" name="Donut 38"/>
            <p:cNvSpPr/>
            <p:nvPr/>
          </p:nvSpPr>
          <p:spPr>
            <a:xfrm>
              <a:off x="5917977" y="2275258"/>
              <a:ext cx="2498235" cy="2498235"/>
            </a:xfrm>
            <a:prstGeom prst="donut">
              <a:avLst>
                <a:gd name="adj" fmla="val 10221"/>
              </a:avLst>
            </a:prstGeom>
            <a:solidFill>
              <a:srgbClr val="C10070"/>
            </a:solidFill>
            <a:ln>
              <a:solidFill>
                <a:srgbClr val="C1007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40" name="Oval 39"/>
            <p:cNvSpPr/>
            <p:nvPr/>
          </p:nvSpPr>
          <p:spPr>
            <a:xfrm>
              <a:off x="6261144" y="2621020"/>
              <a:ext cx="1817298" cy="1817298"/>
            </a:xfrm>
            <a:prstGeom prst="ellipse">
              <a:avLst/>
            </a:pr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/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7399874" y="1368751"/>
            <a:ext cx="3407393" cy="3260247"/>
            <a:chOff x="7245811" y="1868523"/>
            <a:chExt cx="2838672" cy="2716086"/>
          </a:xfrm>
        </p:grpSpPr>
        <p:sp>
          <p:nvSpPr>
            <p:cNvPr id="37" name="Donut 36"/>
            <p:cNvSpPr/>
            <p:nvPr/>
          </p:nvSpPr>
          <p:spPr>
            <a:xfrm>
              <a:off x="7245811" y="2730435"/>
              <a:ext cx="1854174" cy="1854174"/>
            </a:xfrm>
            <a:prstGeom prst="donut">
              <a:avLst>
                <a:gd name="adj" fmla="val 11849"/>
              </a:avLst>
            </a:prstGeom>
            <a:solidFill>
              <a:srgbClr val="C10070"/>
            </a:solidFill>
            <a:ln>
              <a:solidFill>
                <a:srgbClr val="C1007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41" name="Oval 40"/>
            <p:cNvSpPr/>
            <p:nvPr/>
          </p:nvSpPr>
          <p:spPr>
            <a:xfrm>
              <a:off x="7553722" y="3025831"/>
              <a:ext cx="1257014" cy="1257014"/>
            </a:xfrm>
            <a:prstGeom prst="ellipse">
              <a:avLst/>
            </a:pr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42" name="Donut 41"/>
            <p:cNvSpPr/>
            <p:nvPr/>
          </p:nvSpPr>
          <p:spPr>
            <a:xfrm>
              <a:off x="8638002" y="1868523"/>
              <a:ext cx="1446481" cy="1446481"/>
            </a:xfrm>
            <a:prstGeom prst="donut">
              <a:avLst>
                <a:gd name="adj" fmla="val 11849"/>
              </a:avLst>
            </a:prstGeom>
            <a:solidFill>
              <a:srgbClr val="C10070"/>
            </a:solidFill>
            <a:ln>
              <a:solidFill>
                <a:srgbClr val="C1007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43" name="Oval 42"/>
            <p:cNvSpPr/>
            <p:nvPr/>
          </p:nvSpPr>
          <p:spPr>
            <a:xfrm>
              <a:off x="8880912" y="2111433"/>
              <a:ext cx="972016" cy="972016"/>
            </a:xfrm>
            <a:prstGeom prst="ellipse">
              <a:avLst/>
            </a:pr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3990283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push dir="r"/>
      </p:transition>
    </mc:Choice>
    <mc:Fallback>
      <p:transition spd="slow">
        <p:push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144"/>
          <p:cNvSpPr txBox="1"/>
          <p:nvPr/>
        </p:nvSpPr>
        <p:spPr>
          <a:xfrm>
            <a:off x="442490" y="1238142"/>
            <a:ext cx="7300013" cy="7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b="1" i="0" u="none" strike="noStrike" cap="none" dirty="0">
                <a:solidFill>
                  <a:srgbClr val="C1007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Join </a:t>
            </a:r>
            <a:r>
              <a:rPr lang="en-GB" sz="3200" b="1" dirty="0">
                <a:solidFill>
                  <a:srgbClr val="C100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GB" sz="3200" b="1" i="0" u="none" strike="noStrike" cap="none" dirty="0">
                <a:solidFill>
                  <a:srgbClr val="C1007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ementia </a:t>
            </a:r>
            <a:r>
              <a:rPr lang="en-GB" sz="3200" b="1" dirty="0">
                <a:solidFill>
                  <a:srgbClr val="C100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GB" sz="3200" b="1" i="0" u="none" strike="noStrike" cap="none" dirty="0">
                <a:solidFill>
                  <a:srgbClr val="C1007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esearch</a:t>
            </a:r>
            <a:endParaRPr sz="1400" b="1" dirty="0">
              <a:solidFill>
                <a:srgbClr val="C1007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41040" y="1787135"/>
            <a:ext cx="6616708" cy="1408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C0059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9C00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altLang="en-US" sz="2200" b="1" dirty="0" smtClean="0">
                <a:solidFill>
                  <a:schemeClr val="tx1"/>
                </a:solidFill>
                <a:cs typeface="Arial" panose="020B0604020202020204" pitchFamily="34" charset="0"/>
              </a:rPr>
              <a:t>A nationwide service that helps anyone in the UK find and take part in vital dementia research studies.</a:t>
            </a:r>
            <a:endParaRPr lang="en-US" altLang="en-US" sz="2200" b="1" dirty="0" smtClean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41040" y="3148392"/>
            <a:ext cx="671907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rgbClr val="9C0059"/>
              </a:buClr>
              <a:buFontTx/>
              <a:buNone/>
            </a:pPr>
            <a:r>
              <a:rPr lang="en-GB" altLang="en-US" sz="1800" b="1" dirty="0"/>
              <a:t>People with dementia</a:t>
            </a:r>
            <a:r>
              <a:rPr lang="en-GB" altLang="en-US" sz="1800" dirty="0"/>
              <a:t>, their </a:t>
            </a:r>
            <a:r>
              <a:rPr lang="en-GB" altLang="en-US" sz="1800" b="1" dirty="0"/>
              <a:t>carers</a:t>
            </a:r>
            <a:r>
              <a:rPr lang="en-GB" altLang="en-US" sz="1800" dirty="0"/>
              <a:t>, and </a:t>
            </a:r>
            <a:r>
              <a:rPr lang="en-GB" altLang="en-US" sz="1800" b="1" dirty="0"/>
              <a:t>anyone interested </a:t>
            </a:r>
            <a:r>
              <a:rPr lang="en-GB" altLang="en-US" sz="1800" dirty="0"/>
              <a:t>in research can sign </a:t>
            </a:r>
            <a:r>
              <a:rPr lang="en-GB" altLang="en-US" sz="1800" dirty="0" smtClean="0"/>
              <a:t>up.</a:t>
            </a:r>
          </a:p>
          <a:p>
            <a:pPr>
              <a:spcBef>
                <a:spcPct val="0"/>
              </a:spcBef>
              <a:buClr>
                <a:srgbClr val="9C0059"/>
              </a:buClr>
              <a:buFontTx/>
              <a:buNone/>
            </a:pPr>
            <a:endParaRPr lang="en-GB" altLang="en-US" sz="1000" dirty="0"/>
          </a:p>
          <a:p>
            <a:pPr>
              <a:spcBef>
                <a:spcPct val="0"/>
              </a:spcBef>
              <a:buClr>
                <a:srgbClr val="9C0059"/>
              </a:buClr>
              <a:buFontTx/>
              <a:buNone/>
            </a:pPr>
            <a:r>
              <a:rPr lang="en-GB" altLang="en-US" sz="1800" dirty="0" smtClean="0"/>
              <a:t>It’s </a:t>
            </a:r>
            <a:r>
              <a:rPr lang="en-GB" altLang="en-US" sz="1800" dirty="0"/>
              <a:t>also possible to </a:t>
            </a:r>
            <a:r>
              <a:rPr lang="en-GB" altLang="en-US" sz="1800" b="1" dirty="0"/>
              <a:t>register on behalf of someone else</a:t>
            </a:r>
            <a:r>
              <a:rPr lang="en-GB" altLang="en-US" sz="1800" dirty="0"/>
              <a:t>.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2451856" y="4592846"/>
            <a:ext cx="7281863" cy="703263"/>
          </a:xfrm>
          <a:prstGeom prst="roundRect">
            <a:avLst/>
          </a:prstGeom>
          <a:solidFill>
            <a:srgbClr val="CC0066"/>
          </a:solidFill>
          <a:ln>
            <a:solidFill>
              <a:srgbClr val="CC0066">
                <a:alpha val="57000"/>
              </a:srgb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www.joindementiaresearch.nihr.ac.uk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2503" y="1184590"/>
            <a:ext cx="3509343" cy="3101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0556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451856" y="4592846"/>
            <a:ext cx="7281863" cy="703263"/>
          </a:xfrm>
          <a:prstGeom prst="roundRect">
            <a:avLst/>
          </a:prstGeom>
          <a:solidFill>
            <a:srgbClr val="CC0066"/>
          </a:solidFill>
          <a:ln>
            <a:solidFill>
              <a:srgbClr val="CC0066">
                <a:alpha val="57000"/>
              </a:srgb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www.joindementiaresearch.nihr.ac.uk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89745" y="1964578"/>
            <a:ext cx="7757610" cy="2266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rtlCol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indent="0">
              <a:buClr>
                <a:srgbClr val="9C0059"/>
              </a:buClr>
              <a:buFont typeface="Arial"/>
              <a:buNone/>
              <a:defRPr/>
            </a:pPr>
            <a:r>
              <a:rPr lang="en-GB" sz="2200" dirty="0" smtClean="0"/>
              <a:t>It </a:t>
            </a:r>
            <a:r>
              <a:rPr lang="en-GB" sz="2200" dirty="0" smtClean="0"/>
              <a:t>is only through</a:t>
            </a:r>
            <a:r>
              <a:rPr lang="en-GB" sz="2200" b="1" dirty="0" smtClean="0"/>
              <a:t> research </a:t>
            </a:r>
            <a:r>
              <a:rPr lang="en-GB" sz="2200" dirty="0" smtClean="0"/>
              <a:t>that we can develop </a:t>
            </a:r>
            <a:r>
              <a:rPr lang="en-GB" sz="2200" b="1" dirty="0" smtClean="0"/>
              <a:t>effective treatments, improve care and one day find a </a:t>
            </a:r>
            <a:r>
              <a:rPr lang="en-GB" sz="2200" b="1" dirty="0" smtClean="0"/>
              <a:t>cure </a:t>
            </a:r>
            <a:r>
              <a:rPr lang="en-GB" sz="2200" dirty="0" smtClean="0"/>
              <a:t>for dementia.</a:t>
            </a:r>
            <a:endParaRPr lang="en-GB" sz="2200" dirty="0" smtClean="0"/>
          </a:p>
          <a:p>
            <a:pPr marL="0" indent="0">
              <a:buClr>
                <a:srgbClr val="9C0059"/>
              </a:buClr>
              <a:buFont typeface="Arial"/>
              <a:buNone/>
              <a:defRPr/>
            </a:pPr>
            <a:endParaRPr lang="en-GB" sz="300" dirty="0" smtClean="0"/>
          </a:p>
          <a:p>
            <a:pPr marL="0" indent="0">
              <a:buClr>
                <a:srgbClr val="9C0059"/>
              </a:buClr>
              <a:buFont typeface="Arial"/>
              <a:buNone/>
              <a:defRPr/>
            </a:pPr>
            <a:r>
              <a:rPr lang="en-GB" sz="2200" dirty="0" smtClean="0"/>
              <a:t>So if you are </a:t>
            </a:r>
            <a:r>
              <a:rPr lang="en-GB" sz="2200" b="1" dirty="0" smtClean="0"/>
              <a:t>looking for studies </a:t>
            </a:r>
            <a:r>
              <a:rPr lang="en-GB" sz="2200" dirty="0" smtClean="0"/>
              <a:t>to take part in, but don't know where to find them, please visit</a:t>
            </a:r>
            <a:r>
              <a:rPr lang="en-GB" sz="2200" dirty="0" smtClean="0"/>
              <a:t>:</a:t>
            </a:r>
            <a:endParaRPr lang="en-US" sz="2200" dirty="0"/>
          </a:p>
        </p:txBody>
      </p:sp>
      <p:sp>
        <p:nvSpPr>
          <p:cNvPr id="5" name="Oval 4"/>
          <p:cNvSpPr/>
          <p:nvPr/>
        </p:nvSpPr>
        <p:spPr>
          <a:xfrm>
            <a:off x="8163861" y="1008459"/>
            <a:ext cx="3385988" cy="3385988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82550" cmpd="dbl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7" name="Shape 144"/>
          <p:cNvSpPr txBox="1"/>
          <p:nvPr/>
        </p:nvSpPr>
        <p:spPr>
          <a:xfrm>
            <a:off x="442490" y="1238142"/>
            <a:ext cx="7300013" cy="7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b="1" i="0" u="none" strike="noStrike" cap="none" dirty="0" smtClean="0">
                <a:solidFill>
                  <a:srgbClr val="C1007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Why is it needed?</a:t>
            </a:r>
            <a:endParaRPr sz="1400" b="1" dirty="0">
              <a:solidFill>
                <a:srgbClr val="C1007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41969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451856" y="4592846"/>
            <a:ext cx="7281863" cy="703263"/>
          </a:xfrm>
          <a:prstGeom prst="roundRect">
            <a:avLst/>
          </a:prstGeom>
          <a:solidFill>
            <a:srgbClr val="CC0066"/>
          </a:solidFill>
          <a:ln>
            <a:solidFill>
              <a:srgbClr val="CC0066">
                <a:alpha val="57000"/>
              </a:srgb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www.joindementiaresearch.nihr.ac.uk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hape 144"/>
          <p:cNvSpPr txBox="1"/>
          <p:nvPr/>
        </p:nvSpPr>
        <p:spPr>
          <a:xfrm>
            <a:off x="442490" y="1238142"/>
            <a:ext cx="7300013" cy="7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b="1" i="0" u="none" strike="noStrike" cap="none" dirty="0" smtClean="0">
                <a:solidFill>
                  <a:srgbClr val="C1007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What kind of studies are there?</a:t>
            </a:r>
            <a:endParaRPr sz="1400" b="1" dirty="0">
              <a:solidFill>
                <a:srgbClr val="C1007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460963" y="1970198"/>
            <a:ext cx="7040668" cy="200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GB" altLang="en-US" sz="2200" dirty="0"/>
              <a:t>There are lots of different </a:t>
            </a:r>
            <a:r>
              <a:rPr lang="en-GB" altLang="en-US" sz="2200" dirty="0" smtClean="0"/>
              <a:t>studies, from </a:t>
            </a:r>
            <a:r>
              <a:rPr lang="en-GB" altLang="en-US" sz="2200" dirty="0"/>
              <a:t>looking at </a:t>
            </a:r>
            <a:r>
              <a:rPr lang="en-GB" altLang="en-US" sz="2200" b="1" dirty="0"/>
              <a:t>prevention </a:t>
            </a:r>
            <a:r>
              <a:rPr lang="en-GB" altLang="en-US" sz="2200" dirty="0"/>
              <a:t>and </a:t>
            </a:r>
            <a:r>
              <a:rPr lang="en-GB" altLang="en-US" sz="2200" b="1" dirty="0"/>
              <a:t>new treatments</a:t>
            </a:r>
            <a:r>
              <a:rPr lang="en-GB" altLang="en-US" sz="2200" dirty="0"/>
              <a:t>,</a:t>
            </a:r>
            <a:r>
              <a:rPr lang="en-GB" altLang="en-US" sz="2200" b="1" dirty="0"/>
              <a:t> </a:t>
            </a:r>
            <a:r>
              <a:rPr lang="en-GB" altLang="en-US" sz="2200" dirty="0"/>
              <a:t>to surveys aiming to </a:t>
            </a:r>
            <a:r>
              <a:rPr lang="en-GB" altLang="en-US" sz="2200" b="1" dirty="0"/>
              <a:t>improve the quality of life </a:t>
            </a:r>
            <a:r>
              <a:rPr lang="en-GB" altLang="en-US" sz="2200" dirty="0"/>
              <a:t>for people with dementia and their carers. </a:t>
            </a:r>
            <a:endParaRPr lang="en-GB" altLang="en-US" sz="2200" b="1" dirty="0">
              <a:solidFill>
                <a:srgbClr val="0070C0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60963" y="3488535"/>
            <a:ext cx="6725945" cy="768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normAutofit fontScale="92500"/>
          </a:bodyPr>
          <a:lstStyle>
            <a:lvl1pPr marL="342900" indent="-342900" algn="l" defTabSz="45720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fontAlgn="auto" hangingPunct="1">
              <a:spcAft>
                <a:spcPts val="0"/>
              </a:spcAft>
              <a:buClr>
                <a:srgbClr val="9C0059"/>
              </a:buClr>
              <a:buFont typeface="Arial"/>
              <a:buNone/>
              <a:defRPr/>
            </a:pPr>
            <a: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You do not have to take part in any particular studies</a:t>
            </a:r>
            <a: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Clr>
                <a:srgbClr val="9C0059"/>
              </a:buClr>
              <a:buFont typeface="Arial"/>
              <a:buNone/>
              <a:defRPr/>
            </a:pPr>
            <a:r>
              <a:rPr lang="en-GB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It is always </a:t>
            </a:r>
            <a:r>
              <a:rPr lang="en-GB" sz="2200" b="1" dirty="0" smtClean="0">
                <a:solidFill>
                  <a:srgbClr val="C100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choice</a:t>
            </a:r>
            <a:r>
              <a:rPr lang="en-GB" sz="2200" b="1" dirty="0" smtClean="0">
                <a:solidFill>
                  <a:srgbClr val="9C00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b="1" dirty="0">
                <a:latin typeface="Arial" panose="020B0604020202020204" pitchFamily="34" charset="0"/>
                <a:cs typeface="Arial" panose="020B0604020202020204" pitchFamily="34" charset="0"/>
              </a:rPr>
              <a:t>whether or not to take </a:t>
            </a:r>
            <a:r>
              <a:rPr lang="en-GB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part</a:t>
            </a:r>
            <a:r>
              <a:rPr lang="en-GB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1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2757" y="819361"/>
            <a:ext cx="4154271" cy="3728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9736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451856" y="4592846"/>
            <a:ext cx="7281863" cy="703263"/>
          </a:xfrm>
          <a:prstGeom prst="roundRect">
            <a:avLst/>
          </a:prstGeom>
          <a:solidFill>
            <a:srgbClr val="CC0066"/>
          </a:solidFill>
          <a:ln>
            <a:solidFill>
              <a:srgbClr val="CC0066">
                <a:alpha val="57000"/>
              </a:srgb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www.joindementiaresearch.nihr.ac.uk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hape 144"/>
          <p:cNvSpPr txBox="1"/>
          <p:nvPr/>
        </p:nvSpPr>
        <p:spPr>
          <a:xfrm>
            <a:off x="442490" y="1238142"/>
            <a:ext cx="7300013" cy="7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b="1" i="0" u="none" strike="noStrike" cap="none" dirty="0" smtClean="0">
                <a:solidFill>
                  <a:srgbClr val="C1007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How do I sign up?</a:t>
            </a:r>
            <a:endParaRPr sz="1400" b="1" dirty="0">
              <a:solidFill>
                <a:srgbClr val="C1007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3061" y="1881061"/>
            <a:ext cx="7971847" cy="11264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rtlCol="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indent="0">
              <a:buClr>
                <a:srgbClr val="9C0059"/>
              </a:buClr>
              <a:buFont typeface="Arial"/>
              <a:buNone/>
              <a:defRPr/>
            </a:pP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You just need to 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register some basic </a:t>
            </a:r>
            <a:r>
              <a:rPr lang="en-GB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information about </a:t>
            </a:r>
            <a:r>
              <a:rPr lang="en-GB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yourself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 This 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will enable the service to match you to suitable 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studies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1600" dirty="0" smtClean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35955">
            <a:off x="8475165" y="1230668"/>
            <a:ext cx="2925482" cy="3086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448056" y="2595437"/>
            <a:ext cx="4663440" cy="1890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08000" tIns="108000" rIns="108000" bIns="108000">
            <a:normAutofit lnSpcReduction="10000"/>
          </a:bodyPr>
          <a:lstStyle>
            <a:lvl1pPr marL="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Arial"/>
              </a:defRPr>
            </a:lvl1pPr>
            <a:lvl2pPr marL="4572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2pPr>
            <a:lvl3pPr marL="9144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3716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4pPr>
            <a:lvl5pPr marL="18288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eaLnBrk="1" fontAlgn="auto" hangingPunct="1">
              <a:spcAft>
                <a:spcPts val="0"/>
              </a:spcAft>
              <a:buClr>
                <a:srgbClr val="9C0059"/>
              </a:buClr>
              <a:buFont typeface="Wingdings" panose="05000000000000000000" pitchFamily="2" charset="2"/>
              <a:buChar char=""/>
              <a:defRPr/>
            </a:pPr>
            <a:r>
              <a:rPr lang="en-GB" sz="19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GB" sz="17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Call our helplines:</a:t>
            </a:r>
            <a:endParaRPr lang="en-GB" sz="17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l" eaLnBrk="1" fontAlgn="auto" hangingPunct="1">
              <a:spcAft>
                <a:spcPts val="0"/>
              </a:spcAft>
              <a:buClr>
                <a:srgbClr val="9C0059"/>
              </a:buClr>
              <a:buFont typeface="Arial" panose="020B0604020202020204" pitchFamily="34" charset="0"/>
              <a:buChar char="•"/>
              <a:defRPr/>
            </a:pPr>
            <a:r>
              <a:rPr lang="en-GB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Alzheimer Scotland (0808 808 3000)</a:t>
            </a:r>
          </a:p>
          <a:p>
            <a:pPr lvl="1" algn="l" eaLnBrk="1" fontAlgn="auto" hangingPunct="1">
              <a:spcAft>
                <a:spcPts val="0"/>
              </a:spcAft>
              <a:buClr>
                <a:srgbClr val="9C0059"/>
              </a:buClr>
              <a:buFont typeface="Arial" panose="020B0604020202020204" pitchFamily="34" charset="0"/>
              <a:buChar char="•"/>
              <a:defRPr/>
            </a:pPr>
            <a:r>
              <a:rPr lang="en-GB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Alzheimer's Research UK (0300 111 5 111)</a:t>
            </a:r>
          </a:p>
          <a:p>
            <a:pPr lvl="1" algn="l" eaLnBrk="1" fontAlgn="auto" hangingPunct="1">
              <a:spcAft>
                <a:spcPts val="0"/>
              </a:spcAft>
              <a:buClr>
                <a:srgbClr val="9C0059"/>
              </a:buClr>
              <a:buFont typeface="Arial" panose="020B0604020202020204" pitchFamily="34" charset="0"/>
              <a:buChar char="•"/>
              <a:defRPr/>
            </a:pPr>
            <a:r>
              <a:rPr lang="en-GB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Alzheimer's Society (0300 222 1122)</a:t>
            </a:r>
          </a:p>
          <a:p>
            <a:pPr algn="l" eaLnBrk="1" fontAlgn="auto" hangingPunct="1">
              <a:spcAft>
                <a:spcPts val="0"/>
              </a:spcAft>
              <a:buClr>
                <a:srgbClr val="9C0059"/>
              </a:buClr>
              <a:buFont typeface="Wingdings" panose="05000000000000000000" pitchFamily="2" charset="2"/>
              <a:buChar char=""/>
              <a:defRPr/>
            </a:pPr>
            <a:r>
              <a:rPr lang="en-GB" sz="19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GB" sz="17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post</a:t>
            </a:r>
            <a:r>
              <a:rPr lang="en-GB" sz="1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pick up a form at reception</a:t>
            </a:r>
          </a:p>
          <a:p>
            <a:pPr algn="l" eaLnBrk="1" fontAlgn="auto" hangingPunct="1">
              <a:spcAft>
                <a:spcPts val="0"/>
              </a:spcAft>
              <a:buClr>
                <a:srgbClr val="9C0059"/>
              </a:buClr>
              <a:buFont typeface="Wingdings" panose="05000000000000000000" pitchFamily="2" charset="2"/>
              <a:buChar char=""/>
              <a:defRPr/>
            </a:pPr>
            <a:r>
              <a:rPr lang="en-GB" sz="1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GB" sz="1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</a:t>
            </a:r>
            <a:r>
              <a:rPr lang="en-GB" sz="17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 online</a:t>
            </a:r>
            <a:r>
              <a:rPr lang="en-GB" sz="17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GB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fontAlgn="auto" hangingPunct="1">
              <a:spcAft>
                <a:spcPts val="0"/>
              </a:spcAft>
              <a:buClr>
                <a:srgbClr val="9C0059"/>
              </a:buClr>
              <a:buFont typeface="Wingdings" panose="05000000000000000000" pitchFamily="2" charset="2"/>
              <a:buChar char="q"/>
              <a:defRPr/>
            </a:pPr>
            <a:endParaRPr lang="en-GB" sz="400" dirty="0"/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endParaRPr lang="en-GB" sz="3300" dirty="0"/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866060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44"/>
          <p:cNvSpPr txBox="1"/>
          <p:nvPr/>
        </p:nvSpPr>
        <p:spPr>
          <a:xfrm>
            <a:off x="442490" y="1238142"/>
            <a:ext cx="7300013" cy="7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b="1" i="0" u="none" strike="noStrike" cap="none" dirty="0" smtClean="0">
                <a:solidFill>
                  <a:srgbClr val="C1007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Find out more:</a:t>
            </a:r>
            <a:endParaRPr sz="1400" b="1" dirty="0">
              <a:solidFill>
                <a:srgbClr val="C1007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hape 248"/>
          <p:cNvSpPr txBox="1">
            <a:spLocks/>
          </p:cNvSpPr>
          <p:nvPr/>
        </p:nvSpPr>
        <p:spPr>
          <a:xfrm>
            <a:off x="1811910" y="3826553"/>
            <a:ext cx="4476005" cy="4545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200000"/>
              </a:lnSpc>
              <a:spcBef>
                <a:spcPts val="360"/>
              </a:spcBef>
              <a:buFont typeface="Arial" panose="020B0604020202020204" pitchFamily="34" charset="0"/>
              <a:buNone/>
            </a:pPr>
            <a:r>
              <a:rPr lang="en-GB" sz="3200" dirty="0" smtClean="0">
                <a:highlight>
                  <a:schemeClr val="lt1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GB" sz="3200" dirty="0" err="1" smtClean="0">
                <a:highlight>
                  <a:schemeClr val="lt1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joindementiaresearch</a:t>
            </a:r>
            <a:endParaRPr lang="en-GB" sz="3200" dirty="0">
              <a:highlight>
                <a:schemeClr val="lt1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hape 249"/>
          <p:cNvSpPr/>
          <p:nvPr/>
        </p:nvSpPr>
        <p:spPr>
          <a:xfrm>
            <a:off x="615674" y="2388848"/>
            <a:ext cx="10987440" cy="1061037"/>
          </a:xfrm>
          <a:prstGeom prst="roundRect">
            <a:avLst>
              <a:gd name="adj" fmla="val 16667"/>
            </a:avLst>
          </a:prstGeom>
          <a:solidFill>
            <a:srgbClr val="CC0066"/>
          </a:solidFill>
          <a:ln w="9525" cap="flat" cmpd="sng">
            <a:solidFill>
              <a:srgbClr val="CC0066">
                <a:alpha val="5686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www.joindementiaresearch.nihr.ac.uk</a:t>
            </a:r>
            <a:endParaRPr sz="440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" name="Shape 250"/>
          <p:cNvPicPr preferRelativeResize="0"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011" y="4045551"/>
            <a:ext cx="971065" cy="97106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Shape 251"/>
          <p:cNvPicPr preferRelativeResize="0"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2278" y="4045551"/>
            <a:ext cx="971065" cy="97106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Shape 252"/>
          <p:cNvSpPr txBox="1">
            <a:spLocks/>
          </p:cNvSpPr>
          <p:nvPr/>
        </p:nvSpPr>
        <p:spPr>
          <a:xfrm>
            <a:off x="8102178" y="3800603"/>
            <a:ext cx="4038600" cy="5064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200000"/>
              </a:lnSpc>
              <a:spcBef>
                <a:spcPts val="360"/>
              </a:spcBef>
              <a:buFont typeface="Arial" panose="020B0604020202020204" pitchFamily="34" charset="0"/>
              <a:buNone/>
            </a:pPr>
            <a:r>
              <a:rPr lang="en-GB" sz="3200" dirty="0" smtClean="0">
                <a:highlight>
                  <a:schemeClr val="lt1"/>
                </a:highlight>
              </a:rPr>
              <a:t>@</a:t>
            </a:r>
            <a:r>
              <a:rPr lang="en-GB" sz="3200" dirty="0" err="1" smtClean="0">
                <a:highlight>
                  <a:schemeClr val="lt1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beatdementia</a:t>
            </a:r>
            <a:r>
              <a:rPr lang="en-GB" sz="3200" dirty="0" smtClean="0">
                <a:highlight>
                  <a:schemeClr val="lt1"/>
                </a:highlight>
              </a:rPr>
              <a:t>  </a:t>
            </a:r>
            <a:endParaRPr lang="en-GB" sz="3200" dirty="0">
              <a:highlight>
                <a:schemeClr val="lt1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32659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1145</TotalTime>
  <Words>255</Words>
  <Application>Microsoft Office PowerPoint</Application>
  <PresentationFormat>Widescreen</PresentationFormat>
  <Paragraphs>35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Arial</vt:lpstr>
      <vt:lpstr>Calibri</vt:lpstr>
      <vt:lpstr>Calibri Light</vt:lpstr>
      <vt:lpstr>Gotham Bold</vt:lpstr>
      <vt:lpstr>Lato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Leeds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McClenaghan</dc:creator>
  <cp:lastModifiedBy>David McClenaghan</cp:lastModifiedBy>
  <cp:revision>9</cp:revision>
  <dcterms:created xsi:type="dcterms:W3CDTF">2019-05-29T16:09:49Z</dcterms:created>
  <dcterms:modified xsi:type="dcterms:W3CDTF">2019-05-30T11:15:03Z</dcterms:modified>
</cp:coreProperties>
</file>