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6" r:id="rId6"/>
    <p:sldId id="271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Josep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30T17:03:21.770" idx="1">
    <p:pos x="6000" y="0"/>
    <p:text>+clare.shaw@nihr.ac.uk +james.grassom@nihr.ac.uk +adriana.farenga@nihr.ac.uk  i think we have some new case studies that we can use here.  perhaps once you've caught up on caregiving hope we can update this slide with more recent impact examples?
_Assigned to you_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4246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t5FdfsQy_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68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Join Dementia Research Animation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86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49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78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47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Twitter + fb icons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89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0711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46289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1281212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2148464"/>
            <a:ext cx="8229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3" y="3079699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3" y="1579512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1281212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2195513"/>
            <a:ext cx="4038600" cy="4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2201161"/>
            <a:ext cx="40386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281212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1172903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1172903"/>
            <a:ext cx="5111700" cy="5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334954"/>
            <a:ext cx="3008400" cy="3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363528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1319340"/>
            <a:ext cx="5486400" cy="30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930266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281212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795850" y="-190186"/>
            <a:ext cx="35523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281212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148464"/>
            <a:ext cx="8229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518400" y="6189133"/>
            <a:ext cx="1515000" cy="55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5998969"/>
            <a:ext cx="9144000" cy="10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93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1">
            <a:alphaModFix/>
          </a:blip>
          <a:srcRect l="3553" t="8371" r="4021" b="5759"/>
          <a:stretch/>
        </p:blipFill>
        <p:spPr>
          <a:xfrm>
            <a:off x="6354556" y="6127876"/>
            <a:ext cx="1299000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9404" y="6060166"/>
            <a:ext cx="762000" cy="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 l="3783" t="6965" r="4324" b="5057"/>
          <a:stretch/>
        </p:blipFill>
        <p:spPr>
          <a:xfrm>
            <a:off x="4953002" y="6130237"/>
            <a:ext cx="1120500" cy="5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4">
            <a:alphaModFix/>
          </a:blip>
          <a:srcRect t="20798" r="62436"/>
          <a:stretch/>
        </p:blipFill>
        <p:spPr>
          <a:xfrm>
            <a:off x="221226" y="6205841"/>
            <a:ext cx="3351600" cy="5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40000" y="0"/>
            <a:ext cx="3351596" cy="150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0750" y="143000"/>
            <a:ext cx="2068713" cy="113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605963" y="5534025"/>
            <a:ext cx="5792498" cy="36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007A"/>
              </a:buClr>
              <a:buFont typeface="Arial"/>
              <a:buNone/>
            </a:pPr>
            <a:r>
              <a:rPr lang="en-GB" sz="2400" b="1" i="0" u="none" strike="noStrike" cap="none" dirty="0">
                <a:solidFill>
                  <a:srgbClr val="BD007A"/>
                </a:solidFill>
                <a:latin typeface="Arial"/>
                <a:ea typeface="Arial"/>
                <a:cs typeface="Arial"/>
                <a:sym typeface="Arial"/>
              </a:rPr>
              <a:t>www.joindementiaresearch.nihr.ac.uk</a:t>
            </a:r>
            <a:endParaRPr dirty="0"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62" y="1033462"/>
            <a:ext cx="7699500" cy="44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775" y="1962150"/>
            <a:ext cx="3670200" cy="27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58650" y="1206075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rPr>
              <a:t>Join </a:t>
            </a:r>
            <a:r>
              <a:rPr lang="en-GB" sz="3200" b="1">
                <a:solidFill>
                  <a:srgbClr val="9C0059"/>
                </a:solidFill>
              </a:rPr>
              <a:t>D</a:t>
            </a:r>
            <a:r>
              <a:rPr lang="en-GB" sz="3200" b="1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rPr>
              <a:t>ementia </a:t>
            </a:r>
            <a:r>
              <a:rPr lang="en-GB" sz="3200" b="1">
                <a:solidFill>
                  <a:srgbClr val="9C0059"/>
                </a:solidFill>
              </a:rPr>
              <a:t>R</a:t>
            </a:r>
            <a:r>
              <a:rPr lang="en-GB" sz="3200" b="1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rPr>
              <a:t>esearch</a:t>
            </a:r>
            <a:endParaRPr b="1">
              <a:solidFill>
                <a:srgbClr val="9C005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41525"/>
            <a:ext cx="4514850" cy="14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0059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9C00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 nationwide service that helps anyone in the UK find and take part in vital dementia research studies.</a:t>
            </a:r>
            <a:endParaRPr lang="en-US" altLang="en-US" sz="2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594100"/>
            <a:ext cx="4584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9C0059"/>
              </a:buClr>
              <a:buFontTx/>
              <a:buNone/>
            </a:pPr>
            <a:r>
              <a:rPr lang="en-GB" altLang="en-US" sz="1600" b="1"/>
              <a:t>People with dementia</a:t>
            </a:r>
            <a:r>
              <a:rPr lang="en-GB" altLang="en-US" sz="1600"/>
              <a:t>, their </a:t>
            </a:r>
            <a:r>
              <a:rPr lang="en-GB" altLang="en-US" sz="1600" b="1"/>
              <a:t>carers</a:t>
            </a:r>
            <a:r>
              <a:rPr lang="en-GB" altLang="en-US" sz="1600"/>
              <a:t>, and </a:t>
            </a:r>
            <a:r>
              <a:rPr lang="en-GB" altLang="en-US" sz="1600" b="1"/>
              <a:t>anyone interested </a:t>
            </a:r>
            <a:r>
              <a:rPr lang="en-GB" altLang="en-US" sz="1600"/>
              <a:t>in research can sign up.  It’s also possible to </a:t>
            </a:r>
            <a:r>
              <a:rPr lang="en-GB" altLang="en-US" sz="1600" b="1"/>
              <a:t>register on behalf of someone else</a:t>
            </a:r>
            <a:r>
              <a:rPr lang="en-GB" altLang="en-US" sz="160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74725" y="5156200"/>
            <a:ext cx="7281863" cy="703263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www.joindementiaresearch.nihr.ac.uk</a:t>
            </a:r>
            <a:endParaRPr lang="en-GB" sz="2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345220"/>
            <a:ext cx="82296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3200" b="1" dirty="0" smtClean="0"/>
              <a:t>Why is it needed?</a:t>
            </a:r>
            <a:endParaRPr sz="3200" b="1" dirty="0">
              <a:solidFill>
                <a:srgbClr val="9C005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43176"/>
            <a:ext cx="5140325" cy="290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endParaRPr lang="en-GB" sz="1050" smtClean="0"/>
          </a:p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r>
              <a:rPr lang="en-GB" sz="2000" smtClean="0"/>
              <a:t>It is only through</a:t>
            </a:r>
            <a:r>
              <a:rPr lang="en-GB" sz="2000" b="1" smtClean="0"/>
              <a:t> research </a:t>
            </a:r>
            <a:r>
              <a:rPr lang="en-GB" sz="2000" smtClean="0"/>
              <a:t>that we can develop </a:t>
            </a:r>
            <a:r>
              <a:rPr lang="en-GB" sz="2000" b="1" smtClean="0"/>
              <a:t>effective treatments, improve care and one day find a cure.</a:t>
            </a:r>
          </a:p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endParaRPr lang="en-GB" sz="2000" smtClean="0"/>
          </a:p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r>
              <a:rPr lang="en-GB" sz="2000" smtClean="0"/>
              <a:t>So if you are </a:t>
            </a:r>
            <a:r>
              <a:rPr lang="en-GB" sz="2000" b="1" smtClean="0"/>
              <a:t>looking for studies </a:t>
            </a:r>
            <a:r>
              <a:rPr lang="en-GB" sz="2000" smtClean="0"/>
              <a:t>to take part in, but don't know where to find them, please visit:</a:t>
            </a:r>
            <a:endParaRPr lang="en-GB" sz="1800" smtClean="0"/>
          </a:p>
          <a:p>
            <a:pPr>
              <a:buClr>
                <a:srgbClr val="9C0059"/>
              </a:buClr>
              <a:buFont typeface="Courier New" panose="02070309020205020404" pitchFamily="49" charset="0"/>
              <a:buChar char="o"/>
              <a:defRPr/>
            </a:pPr>
            <a:endParaRPr lang="en-GB" sz="1800" smtClean="0"/>
          </a:p>
          <a:p>
            <a:pPr>
              <a:buClr>
                <a:srgbClr val="9C0059"/>
              </a:buClr>
              <a:buFont typeface="Courier New" panose="02070309020205020404" pitchFamily="49" charset="0"/>
              <a:buChar char="o"/>
              <a:defRPr/>
            </a:pPr>
            <a:endParaRPr lang="en-GB" sz="1050" smtClean="0"/>
          </a:p>
          <a:p>
            <a:pPr marL="0" indent="0">
              <a:buFont typeface="Arial"/>
              <a:buNone/>
              <a:defRPr/>
            </a:pPr>
            <a:endParaRPr lang="en-GB" sz="2000" smtClean="0"/>
          </a:p>
          <a:p>
            <a:pPr>
              <a:defRPr/>
            </a:pPr>
            <a:endParaRPr lang="en-GB" sz="200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4902264"/>
            <a:ext cx="7281863" cy="701675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www.joindementiaresearch.nihr.ac.uk</a:t>
            </a:r>
            <a:endParaRPr lang="en-GB" sz="28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11875" y="1674876"/>
            <a:ext cx="2582863" cy="25828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255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338138" y="2028825"/>
            <a:ext cx="5203825" cy="3044825"/>
          </a:xfrm>
          <a:prstGeom prst="roundRect">
            <a:avLst>
              <a:gd name="adj" fmla="val 1417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5327" t="1289" r="1872" b="2445"/>
          <a:stretch/>
        </p:blipFill>
        <p:spPr>
          <a:xfrm>
            <a:off x="4065718" y="1045898"/>
            <a:ext cx="5070600" cy="3885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Shape 161"/>
          <p:cNvSpPr txBox="1"/>
          <p:nvPr/>
        </p:nvSpPr>
        <p:spPr>
          <a:xfrm>
            <a:off x="7943191" y="1088477"/>
            <a:ext cx="1077300" cy="49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14425"/>
            <a:ext cx="3687763" cy="113188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/>
              <a:t>What kind of studies are there?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427288"/>
            <a:ext cx="40719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dirty="0"/>
              <a:t>There are lots of different studies.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dirty="0"/>
              <a:t>From looking at </a:t>
            </a:r>
            <a:r>
              <a:rPr lang="en-GB" altLang="en-US" sz="2000" b="1" dirty="0"/>
              <a:t>prevention </a:t>
            </a:r>
            <a:r>
              <a:rPr lang="en-GB" altLang="en-US" sz="2000" dirty="0"/>
              <a:t>and </a:t>
            </a:r>
            <a:r>
              <a:rPr lang="en-GB" altLang="en-US" sz="2000" b="1" dirty="0"/>
              <a:t>new treatments</a:t>
            </a:r>
            <a:r>
              <a:rPr lang="en-GB" altLang="en-US" sz="2000" dirty="0"/>
              <a:t>,</a:t>
            </a:r>
            <a:r>
              <a:rPr lang="en-GB" altLang="en-US" sz="2000" b="1" dirty="0"/>
              <a:t> </a:t>
            </a:r>
            <a:r>
              <a:rPr lang="en-GB" altLang="en-US" sz="2000" dirty="0"/>
              <a:t>to surveys aiming to </a:t>
            </a:r>
            <a:r>
              <a:rPr lang="en-GB" altLang="en-US" sz="2000" b="1" dirty="0"/>
              <a:t>improve the quality of life </a:t>
            </a:r>
            <a:r>
              <a:rPr lang="en-GB" altLang="en-US" sz="2000" dirty="0"/>
              <a:t>for people with dementia and their carers. </a:t>
            </a:r>
            <a:endParaRPr lang="en-GB" alt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326" y="6133592"/>
            <a:ext cx="4503737" cy="558800"/>
          </a:xfrm>
          <a:prstGeom prst="roundRect">
            <a:avLst/>
          </a:prstGeom>
          <a:solidFill>
            <a:srgbClr val="CC0066"/>
          </a:solidFill>
          <a:ln>
            <a:solidFill>
              <a:srgbClr val="CC0066">
                <a:alpha val="57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+mj-lt"/>
              </a:rPr>
              <a:t>www.joindementiaresearch.nihr.ac.uk</a:t>
            </a:r>
            <a:endParaRPr lang="en-GB" sz="2000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4927600"/>
            <a:ext cx="7785100" cy="874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rgbClr val="9C0059"/>
              </a:buClr>
              <a:buFont typeface="Arial"/>
              <a:buNone/>
              <a:defRPr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do not have to take part in any particular studies.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9C0059"/>
              </a:buClr>
              <a:buFont typeface="Arial"/>
              <a:buNone/>
              <a:defRPr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always </a:t>
            </a:r>
            <a:r>
              <a:rPr lang="en-GB" sz="2400" b="1" dirty="0" smtClean="0">
                <a:solidFill>
                  <a:srgbClr val="9C0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choice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whether or not to take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part. 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400" dirty="0" smtClean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01737"/>
            <a:ext cx="8229600" cy="714375"/>
          </a:xfrm>
        </p:spPr>
        <p:txBody>
          <a:bodyPr/>
          <a:lstStyle/>
          <a:p>
            <a:pPr eaLnBrk="1" hangingPunct="1"/>
            <a:r>
              <a:rPr lang="en-GB" altLang="en-US" sz="3200" b="1" smtClean="0"/>
              <a:t>How do I sign up?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6413" y="2585974"/>
            <a:ext cx="5529262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r>
              <a:rPr lang="en-GB" sz="1900" smtClean="0">
                <a:latin typeface="Arial" panose="020B0604020202020204" pitchFamily="34" charset="0"/>
                <a:cs typeface="Arial" panose="020B0604020202020204" pitchFamily="34" charset="0"/>
              </a:rPr>
              <a:t>You just need to provide some </a:t>
            </a:r>
            <a:r>
              <a:rPr lang="en-GB" sz="1900" b="1" smtClean="0">
                <a:latin typeface="Arial" panose="020B0604020202020204" pitchFamily="34" charset="0"/>
                <a:cs typeface="Arial" panose="020B0604020202020204" pitchFamily="34" charset="0"/>
              </a:rPr>
              <a:t>information about yourself </a:t>
            </a:r>
            <a:r>
              <a:rPr lang="en-GB" sz="1900" smtClean="0">
                <a:latin typeface="Arial" panose="020B0604020202020204" pitchFamily="34" charset="0"/>
                <a:cs typeface="Arial" panose="020B0604020202020204" pitchFamily="34" charset="0"/>
              </a:rPr>
              <a:t>which will enable the service to match you to suitable studies. </a:t>
            </a:r>
          </a:p>
          <a:p>
            <a:pPr marL="0" indent="0">
              <a:buClr>
                <a:srgbClr val="9C0059"/>
              </a:buClr>
              <a:buFont typeface="Arial"/>
              <a:buNone/>
              <a:defRPr/>
            </a:pPr>
            <a:endParaRPr lang="en-GB" sz="19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C0059"/>
              </a:buClr>
              <a:buFont typeface="Wingdings" panose="05000000000000000000" pitchFamily="2" charset="2"/>
              <a:buChar char=""/>
              <a:defRPr/>
            </a:pPr>
            <a:r>
              <a:rPr lang="en-GB" sz="1900" b="1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GB" sz="1900" smtClean="0">
                <a:latin typeface="Arial" panose="020B0604020202020204" pitchFamily="34" charset="0"/>
                <a:cs typeface="Arial" panose="020B0604020202020204" pitchFamily="34" charset="0"/>
              </a:rPr>
              <a:t>: www.joindementiaresearch.nihr.ac.uk</a:t>
            </a:r>
          </a:p>
          <a:p>
            <a:pPr>
              <a:buClr>
                <a:srgbClr val="9C0059"/>
              </a:buClr>
              <a:buFont typeface="Wingdings" panose="05000000000000000000" pitchFamily="2" charset="2"/>
              <a:buChar char=""/>
              <a:defRPr/>
            </a:pPr>
            <a:r>
              <a:rPr lang="en-GB" sz="1900" b="1" smtClean="0">
                <a:latin typeface="Arial" panose="020B0604020202020204" pitchFamily="34" charset="0"/>
                <a:cs typeface="Arial" panose="020B0604020202020204" pitchFamily="34" charset="0"/>
              </a:rPr>
              <a:t>Over the phone</a:t>
            </a:r>
            <a:r>
              <a:rPr lang="en-GB" sz="1900" smtClean="0">
                <a:latin typeface="Arial" panose="020B0604020202020204" pitchFamily="34" charset="0"/>
                <a:cs typeface="Arial" panose="020B0604020202020204" pitchFamily="34" charset="0"/>
              </a:rPr>
              <a:t>: call our helplines</a:t>
            </a:r>
          </a:p>
          <a:p>
            <a:pPr lvl="1">
              <a:buClr>
                <a:srgbClr val="9C0059"/>
              </a:buClr>
              <a:buFont typeface="Arial" panose="020B0604020202020204" pitchFamily="34" charset="0"/>
              <a:buChar char="•"/>
              <a:defRPr/>
            </a:pPr>
            <a:r>
              <a:rPr lang="en-GB" sz="1500" smtClean="0">
                <a:latin typeface="Arial" panose="020B0604020202020204" pitchFamily="34" charset="0"/>
                <a:cs typeface="Arial" panose="020B0604020202020204" pitchFamily="34" charset="0"/>
              </a:rPr>
              <a:t>Alzheimer Scotland (0808 808 3000)</a:t>
            </a:r>
          </a:p>
          <a:p>
            <a:pPr lvl="1">
              <a:buClr>
                <a:srgbClr val="9C0059"/>
              </a:buClr>
              <a:buFont typeface="Arial" panose="020B0604020202020204" pitchFamily="34" charset="0"/>
              <a:buChar char="•"/>
              <a:defRPr/>
            </a:pPr>
            <a:r>
              <a:rPr lang="en-GB" sz="1500" smtClean="0">
                <a:latin typeface="Arial" panose="020B0604020202020204" pitchFamily="34" charset="0"/>
                <a:cs typeface="Arial" panose="020B0604020202020204" pitchFamily="34" charset="0"/>
              </a:rPr>
              <a:t>Alzheimer's Research UK (0300 111 5 111)</a:t>
            </a:r>
          </a:p>
          <a:p>
            <a:pPr lvl="1">
              <a:buClr>
                <a:srgbClr val="9C0059"/>
              </a:buClr>
              <a:buFont typeface="Arial" panose="020B0604020202020204" pitchFamily="34" charset="0"/>
              <a:buChar char="•"/>
              <a:defRPr/>
            </a:pPr>
            <a:r>
              <a:rPr lang="en-GB" sz="1500" smtClean="0">
                <a:latin typeface="Arial" panose="020B0604020202020204" pitchFamily="34" charset="0"/>
                <a:cs typeface="Arial" panose="020B0604020202020204" pitchFamily="34" charset="0"/>
              </a:rPr>
              <a:t>Alzheimer's Society (0300 222 1122)</a:t>
            </a:r>
          </a:p>
          <a:p>
            <a:pPr>
              <a:buClr>
                <a:srgbClr val="9C0059"/>
              </a:buClr>
              <a:buFont typeface="Wingdings" panose="05000000000000000000" pitchFamily="2" charset="2"/>
              <a:buChar char=""/>
              <a:defRPr/>
            </a:pPr>
            <a:r>
              <a:rPr lang="en-GB" sz="1900" b="1" smtClean="0">
                <a:latin typeface="Arial" panose="020B0604020202020204" pitchFamily="34" charset="0"/>
                <a:cs typeface="Arial" panose="020B0604020202020204" pitchFamily="34" charset="0"/>
              </a:rPr>
              <a:t>By post</a:t>
            </a:r>
            <a:r>
              <a:rPr lang="en-GB" sz="1900" smtClean="0">
                <a:latin typeface="Arial" panose="020B0604020202020204" pitchFamily="34" charset="0"/>
                <a:cs typeface="Arial" panose="020B0604020202020204" pitchFamily="34" charset="0"/>
              </a:rPr>
              <a:t>: pick up a form at reception</a:t>
            </a:r>
          </a:p>
          <a:p>
            <a:pPr>
              <a:buClr>
                <a:srgbClr val="9C0059"/>
              </a:buClr>
              <a:buFont typeface="Wingdings" panose="05000000000000000000" pitchFamily="2" charset="2"/>
              <a:buChar char="q"/>
              <a:defRPr/>
            </a:pPr>
            <a:endParaRPr lang="en-GB" sz="1900" smtClean="0"/>
          </a:p>
          <a:p>
            <a:pPr>
              <a:buClr>
                <a:srgbClr val="9C0059"/>
              </a:buClr>
              <a:buFont typeface="Wingdings" panose="05000000000000000000" pitchFamily="2" charset="2"/>
              <a:buChar char="q"/>
              <a:defRPr/>
            </a:pPr>
            <a:endParaRPr lang="en-GB" sz="40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sz="330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649474"/>
            <a:ext cx="21653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1281212"/>
            <a:ext cx="82296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9C0059"/>
                </a:solidFill>
              </a:rPr>
              <a:t>Find</a:t>
            </a:r>
            <a:r>
              <a:rPr lang="en-GB" b="1">
                <a:solidFill>
                  <a:srgbClr val="9C0059"/>
                </a:solidFill>
              </a:rPr>
              <a:t> </a:t>
            </a:r>
            <a:r>
              <a:rPr lang="en-GB" sz="3200" b="1">
                <a:solidFill>
                  <a:srgbClr val="9C0059"/>
                </a:solidFill>
              </a:rPr>
              <a:t>us</a:t>
            </a:r>
            <a:endParaRPr b="1">
              <a:solidFill>
                <a:srgbClr val="9C0059"/>
              </a:solidFill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039350" y="3587745"/>
            <a:ext cx="4038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chemeClr val="lt1"/>
                </a:highlight>
              </a:rPr>
              <a:t>Facebook: /joindementiaresearch</a:t>
            </a:r>
            <a:endParaRPr sz="1800">
              <a:highlight>
                <a:schemeClr val="lt1"/>
              </a:highlight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00688" y="2416325"/>
            <a:ext cx="7281900" cy="703200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9525" cap="flat" cmpd="sng">
            <a:solidFill>
              <a:srgbClr val="CC0066">
                <a:alpha val="568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www.joindementiaresearch.nihr.ac.uk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475" y="3670648"/>
            <a:ext cx="599600" cy="5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475" y="4359048"/>
            <a:ext cx="599600" cy="5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2039350" y="4250195"/>
            <a:ext cx="40386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/>
              <a:t>Twitter: </a:t>
            </a:r>
            <a:r>
              <a:rPr lang="en-GB" sz="1800">
                <a:highlight>
                  <a:schemeClr val="lt1"/>
                </a:highlight>
              </a:rPr>
              <a:t>@beatdementia  </a:t>
            </a:r>
            <a:endParaRPr sz="18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Why is it needed?</vt:lpstr>
      <vt:lpstr>What kind of studies are there?</vt:lpstr>
      <vt:lpstr>How do I sign up?</vt:lpstr>
      <vt:lpstr>Find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Adrianna Farenga</dc:creator>
  <cp:lastModifiedBy>Adrianna Farenga</cp:lastModifiedBy>
  <cp:revision>2</cp:revision>
  <dcterms:modified xsi:type="dcterms:W3CDTF">2018-04-25T15:08:54Z</dcterms:modified>
</cp:coreProperties>
</file>